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6600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F47D8-C372-4187-9095-94E829F0E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55FB9-D615-470E-A57D-77754F6D9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8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B93DA-1322-4B58-9780-29715CF912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14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8AFF3-4BF4-4E76-B2B7-22EC10857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8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0A2D5-ACCA-47E0-A699-E83B5716B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4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CB2ED-2B67-47C0-BBD6-E577BCF5C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5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B0B7A-BE65-4A0D-9894-909B51280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7E75A-C549-4572-8865-360333BCC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7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32867-96A6-4139-89AD-99478CDCC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2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BF409-AB4D-4093-9A10-676563FB8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8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898FA-313E-4263-AFB5-3BF7ACC35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65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3F2E5-DB78-4B9A-9AF3-75F0BE95F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1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8B04AAA-85E8-4EA8-B63B-E898BAB29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hyperlink" Target="http://www.media-visions.com/images/king-ani.gif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hyperlink" Target="http://www.omroep.nl/nos/nieuws/images/dossiers/joegoslavie_verkiezingen/milosovic.jpg" TargetMode="External"/><Relationship Id="rId2" Type="http://schemas.openxmlformats.org/officeDocument/2006/relationships/hyperlink" Target="http://www.pbs.org/newshour/images/asia/jan-june00/koreas_6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www.bobdornan.com/kuwait023.jpg&amp;imgrefurl=http://www.bobdornan.com/kuwaitphotos.html&amp;h=361&amp;w=574&amp;prev=/images?q=torture+device&amp;svnum=10&amp;hl=en&amp;lr=&amp;ie=UTF-8&amp;oe=UTF-8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D:\Constitutional%20Peasant.wmv" TargetMode="External"/><Relationship Id="rId1" Type="http://schemas.microsoft.com/office/2007/relationships/media" Target="file:///D:\Constitutional%20Peasant.wmv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D:\Monorail%20meeting.wmv" TargetMode="External"/><Relationship Id="rId1" Type="http://schemas.microsoft.com/office/2007/relationships/media" Target="file:///D:\Monorail%20meeting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www.justcoverit.co.uk/usrimage/st_georges_flag.jpg&amp;imgrefurl=http://www.justcoverit.co.uk/designs.htm&amp;h=231&amp;w=385&amp;prev=/images?q=St+Georges+cross&amp;svnum=10&amp;hl=en&amp;lr=&amp;ie=UTF-8&amp;oe=UTF-8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terhorntravel.com/jamestown.gi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.cnn.net/cnn/2002/WORLD/meast/10/05/saudi.royal.family/story.bush.prince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How to govern?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52" name="Picture 5" descr="democra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34925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3352800"/>
            <a:ext cx="249555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 descr="king-ani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47800"/>
            <a:ext cx="26670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Modern Dictators</a:t>
            </a:r>
            <a:endParaRPr lang="en-US" dirty="0" smtClean="0"/>
          </a:p>
        </p:txBody>
      </p:sp>
      <p:pic>
        <p:nvPicPr>
          <p:cNvPr id="15363" name="Picture 10" descr="koreas_6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1600200"/>
            <a:ext cx="2725738" cy="2743200"/>
          </a:xfrm>
        </p:spPr>
      </p:pic>
      <p:pic>
        <p:nvPicPr>
          <p:cNvPr id="15364" name="Picture 12" descr="fide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0650" y="1295400"/>
            <a:ext cx="1992313" cy="2590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5" name="Picture 15" descr="libya_pic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3962400"/>
            <a:ext cx="1541463" cy="2187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6" name="Picture 18" descr="sadda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19050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0" descr="milosovic">
            <a:hlinkClick r:id="rId7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9800" y="4114800"/>
            <a:ext cx="2801938" cy="21875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8" name="Picture 25" descr="_38365693_taylor30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800600"/>
            <a:ext cx="2857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Democracy or Dictatorship?</a:t>
            </a:r>
            <a:br>
              <a:rPr lang="en-US" sz="4000" smtClean="0"/>
            </a:br>
            <a:r>
              <a:rPr lang="en-US" sz="3200" smtClean="0"/>
              <a:t>Which would you rather live in?</a:t>
            </a:r>
            <a:endParaRPr lang="en-US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8" name="Picture 7" descr="nazi_ral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61473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1" descr="kuwait02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76400"/>
            <a:ext cx="297180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3" descr="cuban_truck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703638"/>
            <a:ext cx="4191000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Principles of Democracy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4343400" cy="5867400"/>
          </a:xfrm>
        </p:spPr>
        <p:txBody>
          <a:bodyPr/>
          <a:lstStyle/>
          <a:p>
            <a:r>
              <a:rPr lang="en-US" sz="2000" b="1" u="sng" dirty="0"/>
              <a:t>Popular Sovereignty</a:t>
            </a:r>
            <a:r>
              <a:rPr lang="en-US" sz="2000" b="1" dirty="0"/>
              <a:t>: people hold the right to choose their own form of government</a:t>
            </a:r>
            <a:endParaRPr lang="en-US" sz="2000" b="1" u="sng" dirty="0"/>
          </a:p>
          <a:p>
            <a:r>
              <a:rPr lang="en-US" sz="2000" b="1" u="sng" dirty="0"/>
              <a:t>Representative Government</a:t>
            </a:r>
            <a:r>
              <a:rPr lang="en-US" sz="2000" b="1" dirty="0"/>
              <a:t>: people running the government are citizens themselves</a:t>
            </a:r>
            <a:endParaRPr lang="en-US" sz="2000" b="1" u="sng" dirty="0"/>
          </a:p>
          <a:p>
            <a:r>
              <a:rPr lang="en-US" sz="2000" b="1" u="sng" dirty="0"/>
              <a:t>Consent of the governed</a:t>
            </a:r>
            <a:r>
              <a:rPr lang="en-US" sz="2000" b="1" dirty="0"/>
              <a:t>: the people choose who is in the government and what it is empowered to do</a:t>
            </a:r>
            <a:endParaRPr lang="en-US" sz="2000" b="1" u="sng" dirty="0"/>
          </a:p>
          <a:p>
            <a:r>
              <a:rPr lang="en-US" sz="2000" b="1" u="sng" dirty="0"/>
              <a:t>Majority rule</a:t>
            </a:r>
            <a:r>
              <a:rPr lang="en-US" sz="2000" b="1" dirty="0"/>
              <a:t>: is limited only by the rights of the minority</a:t>
            </a:r>
          </a:p>
          <a:p>
            <a:r>
              <a:rPr lang="en-US" sz="2000" b="1" u="sng" dirty="0"/>
              <a:t>Limited Government</a:t>
            </a:r>
            <a:r>
              <a:rPr lang="en-US" sz="2000" b="1" dirty="0"/>
              <a:t>: government is forbidden from exceeding the consent of the governed</a:t>
            </a:r>
            <a:endParaRPr lang="en-US" sz="2000" b="1" u="sng" dirty="0"/>
          </a:p>
          <a:p>
            <a:r>
              <a:rPr lang="en-US" sz="2000" b="1" u="sng" dirty="0"/>
              <a:t>Rule of Law</a:t>
            </a:r>
            <a:r>
              <a:rPr lang="en-US" sz="2000" b="1" dirty="0"/>
              <a:t>: no person is above the </a:t>
            </a:r>
            <a:r>
              <a:rPr lang="en-US" sz="2000" b="1" dirty="0" smtClean="0"/>
              <a:t>law</a:t>
            </a:r>
            <a:endParaRPr lang="en-US" sz="2000" b="1" dirty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17413" name="Picture 8" descr="1981Oath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392588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How far would you go for democracy?</a:t>
            </a:r>
          </a:p>
        </p:txBody>
      </p:sp>
      <p:pic>
        <p:nvPicPr>
          <p:cNvPr id="18435" name="Picture 6" descr="tank_colou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176338"/>
            <a:ext cx="8305800" cy="5472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 history of power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3505200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Through most of the history of civilization, societies were ruled by monarchs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Kings, Queens, Emperors, etc.  All had something in common – absolute power!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This type of government is called a </a:t>
            </a:r>
            <a:r>
              <a:rPr lang="en-US" sz="2400" b="1" u="sng" smtClean="0"/>
              <a:t>monarchy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They held power by </a:t>
            </a:r>
            <a:r>
              <a:rPr lang="en-US" sz="2400" b="1" u="sng" smtClean="0"/>
              <a:t>divine right</a:t>
            </a:r>
            <a:r>
              <a:rPr lang="en-US" sz="2400" smtClean="0"/>
              <a:t>, </a:t>
            </a:r>
            <a:r>
              <a:rPr lang="en-US" sz="2400" b="1" smtClean="0"/>
              <a:t>the belief that God chose them to rule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3081" name="Constitutional Peasant.wm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828800"/>
            <a:ext cx="53340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0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081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new idea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41910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In the city of </a:t>
            </a:r>
            <a:r>
              <a:rPr lang="en-US" sz="2200" b="1" i="1" smtClean="0"/>
              <a:t>Athens</a:t>
            </a:r>
            <a:r>
              <a:rPr lang="en-US" sz="2200" smtClean="0"/>
              <a:t> in Ancient Greece democracy is born around 550 B.C.</a:t>
            </a:r>
          </a:p>
          <a:p>
            <a:pPr eaLnBrk="1" hangingPunct="1">
              <a:lnSpc>
                <a:spcPct val="90000"/>
              </a:lnSpc>
            </a:pPr>
            <a:endParaRPr lang="en-US" sz="2200" smtClean="0"/>
          </a:p>
          <a:p>
            <a:pPr eaLnBrk="1" hangingPunct="1">
              <a:lnSpc>
                <a:spcPct val="90000"/>
              </a:lnSpc>
            </a:pPr>
            <a:r>
              <a:rPr lang="en-US" sz="2200" b="1" i="1" u="sng" smtClean="0"/>
              <a:t>Democracy </a:t>
            </a:r>
            <a:r>
              <a:rPr lang="en-US" sz="2200" smtClean="0"/>
              <a:t>is a </a:t>
            </a:r>
            <a:r>
              <a:rPr lang="en-US" sz="2200" b="1" smtClean="0"/>
              <a:t>form of government where</a:t>
            </a:r>
            <a:r>
              <a:rPr lang="en-US" sz="2200" smtClean="0"/>
              <a:t> </a:t>
            </a:r>
            <a:r>
              <a:rPr lang="en-US" sz="2200" b="1" smtClean="0"/>
              <a:t>people hold the power</a:t>
            </a:r>
          </a:p>
          <a:p>
            <a:pPr eaLnBrk="1" hangingPunct="1">
              <a:lnSpc>
                <a:spcPct val="90000"/>
              </a:lnSpc>
            </a:pPr>
            <a:endParaRPr lang="en-US" sz="2200" b="1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All free men made the decisions for the society in meetings.  No King had power over the people.</a:t>
            </a:r>
          </a:p>
          <a:p>
            <a:pPr eaLnBrk="1" hangingPunct="1">
              <a:lnSpc>
                <a:spcPct val="90000"/>
              </a:lnSpc>
            </a:pPr>
            <a:endParaRPr lang="en-US" sz="22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Leadership positions were chosen at random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2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5125" name="Picture 8" descr="Athe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19200"/>
            <a:ext cx="34290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The location of Hotel Porto Veneziano on the map of Gree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3259138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soj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Democracy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95400"/>
            <a:ext cx="4038600" cy="5029200"/>
          </a:xfrm>
        </p:spPr>
        <p:txBody>
          <a:bodyPr/>
          <a:lstStyle/>
          <a:p>
            <a:pPr eaLnBrk="1" hangingPunct="1"/>
            <a:r>
              <a:rPr lang="en-US" sz="2600" smtClean="0"/>
              <a:t>In a </a:t>
            </a:r>
            <a:r>
              <a:rPr lang="en-US" sz="2600" b="1" i="1" u="sng" smtClean="0"/>
              <a:t>Direct Democracy</a:t>
            </a:r>
            <a:r>
              <a:rPr lang="en-US" sz="2600" smtClean="0"/>
              <a:t>, </a:t>
            </a:r>
            <a:r>
              <a:rPr lang="en-US" sz="2600" b="1" smtClean="0"/>
              <a:t>all citizens get to help make decisions</a:t>
            </a:r>
          </a:p>
          <a:p>
            <a:pPr eaLnBrk="1" hangingPunct="1"/>
            <a:endParaRPr lang="en-US" sz="2600" b="1" smtClean="0"/>
          </a:p>
          <a:p>
            <a:pPr eaLnBrk="1" hangingPunct="1"/>
            <a:r>
              <a:rPr lang="en-US" sz="2600" smtClean="0"/>
              <a:t>In a </a:t>
            </a:r>
            <a:r>
              <a:rPr lang="en-US" sz="2600" b="1" i="1" u="sng" smtClean="0"/>
              <a:t>Representative Democracy</a:t>
            </a:r>
            <a:r>
              <a:rPr lang="en-US" sz="2600" smtClean="0"/>
              <a:t>, </a:t>
            </a:r>
            <a:r>
              <a:rPr lang="en-US" sz="2600" b="1" smtClean="0"/>
              <a:t>citizens choose people to make decisions for them.  This type of government is also called a </a:t>
            </a:r>
            <a:r>
              <a:rPr lang="en-US" sz="2600" b="1" i="1" smtClean="0"/>
              <a:t>Republic</a:t>
            </a:r>
          </a:p>
        </p:txBody>
      </p:sp>
      <p:pic>
        <p:nvPicPr>
          <p:cNvPr id="14346" name="Monorail meeting.wm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28750"/>
            <a:ext cx="52578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3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34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Democracy disappears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1910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Athens and the rest of Greece was conquered by Phillip II of Macedonia in 338 B.C.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His absolute rule replaced democracy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His son Alexander went on to expand their empire worldwide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Democracy would not re-surface for over 1000 years</a:t>
            </a:r>
          </a:p>
        </p:txBody>
      </p:sp>
      <p:pic>
        <p:nvPicPr>
          <p:cNvPr id="7173" name="Picture 7" descr="alexander-500-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1447800"/>
            <a:ext cx="412591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Monarchy Challenged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4196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Kings and Emperors ruled the nations of the world for centuries</a:t>
            </a:r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The British nobility demanded their King give up some power</a:t>
            </a:r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In </a:t>
            </a:r>
            <a:r>
              <a:rPr lang="en-US" sz="2200" b="1" dirty="0" smtClean="0"/>
              <a:t>1215 AD, King John of England signed the </a:t>
            </a:r>
            <a:r>
              <a:rPr lang="en-US" sz="2200" b="1" i="1" u="sng" dirty="0" smtClean="0"/>
              <a:t>Magna Carta</a:t>
            </a:r>
            <a:r>
              <a:rPr lang="en-US" sz="2200" dirty="0" smtClean="0"/>
              <a:t> at Runnymede</a:t>
            </a:r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It </a:t>
            </a:r>
            <a:r>
              <a:rPr lang="en-US" sz="2200" b="1" u="sng" dirty="0" smtClean="0"/>
              <a:t>limited</a:t>
            </a:r>
            <a:r>
              <a:rPr lang="en-US" sz="2200" b="1" dirty="0" smtClean="0"/>
              <a:t> the King’s power</a:t>
            </a:r>
            <a:r>
              <a:rPr lang="en-US" sz="2200" dirty="0" smtClean="0"/>
              <a:t>,  subjected him to the law, and created a Parliament to have new authority shared with the king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819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8197" name="Picture 12" descr="johnmagnaca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95400"/>
            <a:ext cx="4191000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4" descr="st_georges_fla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953000"/>
            <a:ext cx="3124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Democracy Re-emerges in the New World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76400"/>
            <a:ext cx="49530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After establishing Jamestown in 1607, the colonists established the </a:t>
            </a:r>
            <a:r>
              <a:rPr lang="en-US" sz="2600" b="1" i="1" u="sng" smtClean="0"/>
              <a:t>House of Burgesses</a:t>
            </a:r>
            <a:r>
              <a:rPr lang="en-US" sz="2600" smtClean="0"/>
              <a:t> in Virginia in 1619 to help rule the colony.  It was the </a:t>
            </a:r>
            <a:r>
              <a:rPr lang="en-US" sz="2600" b="1" smtClean="0"/>
              <a:t>1</a:t>
            </a:r>
            <a:r>
              <a:rPr lang="en-US" sz="2600" b="1" baseline="30000" smtClean="0"/>
              <a:t>st</a:t>
            </a:r>
            <a:r>
              <a:rPr lang="en-US" sz="2600" b="1" smtClean="0"/>
              <a:t> elected legislature in America</a:t>
            </a:r>
          </a:p>
          <a:p>
            <a:pPr eaLnBrk="1" hangingPunct="1">
              <a:lnSpc>
                <a:spcPct val="90000"/>
              </a:lnSpc>
            </a:pPr>
            <a:endParaRPr lang="en-US" sz="2600" smtClean="0"/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The Puritan settlers of the Plymouth colony in Massachusetts </a:t>
            </a:r>
            <a:r>
              <a:rPr lang="en-US" sz="2600" b="1" smtClean="0"/>
              <a:t>established a direct democracy</a:t>
            </a:r>
            <a:r>
              <a:rPr lang="en-US" sz="2600" smtClean="0"/>
              <a:t> by signing the </a:t>
            </a:r>
            <a:r>
              <a:rPr lang="en-US" sz="2600" b="1" i="1" u="sng" smtClean="0"/>
              <a:t>Mayflower Compact</a:t>
            </a:r>
            <a:r>
              <a:rPr lang="en-US" sz="2600" smtClean="0"/>
              <a:t> </a:t>
            </a:r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1600200"/>
            <a:ext cx="3276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9221" name="Picture 8" descr="sailbo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14800"/>
            <a:ext cx="266700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0" descr="jamestow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0"/>
            <a:ext cx="3048000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Democracy’s Modern Alternatives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8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There are few Kings who hold much power anymore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However, some modern leaders have taken absolute power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 </a:t>
            </a:r>
            <a:r>
              <a:rPr lang="en-US" sz="2400" b="1" i="1" u="sng" dirty="0" smtClean="0"/>
              <a:t>Dictatorship</a:t>
            </a:r>
            <a:r>
              <a:rPr lang="en-US" sz="2400" dirty="0" smtClean="0"/>
              <a:t> is when </a:t>
            </a:r>
            <a:r>
              <a:rPr lang="en-US" sz="2400" b="1" dirty="0" smtClean="0"/>
              <a:t>one person or a small group have all the political power and holds it with violence or threat of violence</a:t>
            </a:r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13317" name="Picture 8" descr="story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81200"/>
            <a:ext cx="46482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Dictators of Infamy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5486400"/>
          </a:xfrm>
        </p:spPr>
        <p:txBody>
          <a:bodyPr/>
          <a:lstStyle/>
          <a:p>
            <a:pPr eaLnBrk="1" hangingPunct="1"/>
            <a:r>
              <a:rPr lang="en-US" sz="2400" smtClean="0"/>
              <a:t>Dictatorships can come to power in different ways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They usually exploit peoples’ fears and prejudices to get popular support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They have little or no respect for the rights and lives of others, especially those who are not part of the majority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mtClean="0"/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41" name="Picture 8" descr="ldrs-body-hitler-mussoli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39211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1C9B0D-BB24-4FF4-8A05-968E81B40314}"/>
</file>

<file path=customXml/itemProps2.xml><?xml version="1.0" encoding="utf-8"?>
<ds:datastoreItem xmlns:ds="http://schemas.openxmlformats.org/officeDocument/2006/customXml" ds:itemID="{72810822-4BBF-457C-95F4-DA7BFA20DD46}"/>
</file>

<file path=customXml/itemProps3.xml><?xml version="1.0" encoding="utf-8"?>
<ds:datastoreItem xmlns:ds="http://schemas.openxmlformats.org/officeDocument/2006/customXml" ds:itemID="{088DCAA7-6F73-4A0E-9592-87F82A53A690}"/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500</Words>
  <Application>Microsoft Office PowerPoint</Application>
  <PresentationFormat>On-screen Show (4:3)</PresentationFormat>
  <Paragraphs>61</Paragraphs>
  <Slides>13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Default Design</vt:lpstr>
      <vt:lpstr>How to govern?</vt:lpstr>
      <vt:lpstr>A history of power</vt:lpstr>
      <vt:lpstr>A new idea</vt:lpstr>
      <vt:lpstr>Types of Democracy</vt:lpstr>
      <vt:lpstr>Democracy disappears</vt:lpstr>
      <vt:lpstr>Monarchy Challenged</vt:lpstr>
      <vt:lpstr>Democracy Re-emerges in the New World</vt:lpstr>
      <vt:lpstr>Democracy’s Modern Alternatives</vt:lpstr>
      <vt:lpstr>Dictators of Infamy</vt:lpstr>
      <vt:lpstr>Modern Dictators</vt:lpstr>
      <vt:lpstr>Democracy or Dictatorship? Which would you rather live in?</vt:lpstr>
      <vt:lpstr>Principles of Democracy</vt:lpstr>
      <vt:lpstr>How far would you go for democracy?</vt:lpstr>
    </vt:vector>
  </TitlesOfParts>
  <Company>Agami family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Phillip McGinnis</dc:creator>
  <cp:lastModifiedBy>Phillip C. McGinnis</cp:lastModifiedBy>
  <cp:revision>18</cp:revision>
  <dcterms:created xsi:type="dcterms:W3CDTF">2003-09-06T13:03:53Z</dcterms:created>
  <dcterms:modified xsi:type="dcterms:W3CDTF">2014-09-12T14:13:20Z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